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8" r:id="rId2"/>
    <p:sldId id="314" r:id="rId3"/>
    <p:sldId id="275" r:id="rId4"/>
    <p:sldId id="265" r:id="rId5"/>
    <p:sldId id="264" r:id="rId6"/>
    <p:sldId id="267" r:id="rId7"/>
    <p:sldId id="262" r:id="rId8"/>
    <p:sldId id="315" r:id="rId9"/>
    <p:sldId id="277" r:id="rId10"/>
    <p:sldId id="294" r:id="rId11"/>
    <p:sldId id="290" r:id="rId12"/>
    <p:sldId id="293" r:id="rId13"/>
    <p:sldId id="313" r:id="rId14"/>
    <p:sldId id="266" r:id="rId15"/>
    <p:sldId id="304" r:id="rId16"/>
    <p:sldId id="316" r:id="rId17"/>
    <p:sldId id="317" r:id="rId18"/>
  </p:sldIdLst>
  <p:sldSz cx="9144000" cy="6858000" type="screen4x3"/>
  <p:notesSz cx="6858000" cy="995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ndalus" pitchFamily="2" charset="-7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9">
          <p15:clr>
            <a:srgbClr val="A4A3A4"/>
          </p15:clr>
        </p15:guide>
        <p15:guide id="2" orient="horz" pos="4256">
          <p15:clr>
            <a:srgbClr val="A4A3A4"/>
          </p15:clr>
        </p15:guide>
        <p15:guide id="3" orient="horz" pos="3956">
          <p15:clr>
            <a:srgbClr val="A4A3A4"/>
          </p15:clr>
        </p15:guide>
        <p15:guide id="4" orient="horz" pos="4191">
          <p15:clr>
            <a:srgbClr val="A4A3A4"/>
          </p15:clr>
        </p15:guide>
        <p15:guide id="5" orient="horz" pos="2701">
          <p15:clr>
            <a:srgbClr val="A4A3A4"/>
          </p15:clr>
        </p15:guide>
        <p15:guide id="6" pos="1834">
          <p15:clr>
            <a:srgbClr val="A4A3A4"/>
          </p15:clr>
        </p15:guide>
        <p15:guide id="7" pos="5556">
          <p15:clr>
            <a:srgbClr val="A4A3A4"/>
          </p15:clr>
        </p15:guide>
        <p15:guide id="8" pos="2880">
          <p15:clr>
            <a:srgbClr val="A4A3A4"/>
          </p15:clr>
        </p15:guide>
        <p15:guide id="9" pos="362">
          <p15:clr>
            <a:srgbClr val="A4A3A4"/>
          </p15:clr>
        </p15:guide>
        <p15:guide id="10" pos="3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9FA"/>
    <a:srgbClr val="7AC1E8"/>
    <a:srgbClr val="B3D9FB"/>
    <a:srgbClr val="C9EDFB"/>
    <a:srgbClr val="80C9EE"/>
    <a:srgbClr val="75C5ED"/>
    <a:srgbClr val="60ACF7"/>
    <a:srgbClr val="4DA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>
        <p:guide orient="horz" pos="1349"/>
        <p:guide orient="horz" pos="4256"/>
        <p:guide orient="horz" pos="3956"/>
        <p:guide orient="horz" pos="4191"/>
        <p:guide orient="horz" pos="2701"/>
        <p:guide pos="1834"/>
        <p:guide pos="5556"/>
        <p:guide pos="2880"/>
        <p:guide pos="362"/>
        <p:guide pos="3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350" y="-108"/>
      </p:cViewPr>
      <p:guideLst>
        <p:guide orient="horz" pos="313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99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9913"/>
            <a:ext cx="29733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1039BED2-A195-4B2C-8062-17B0582AAE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5175"/>
            <a:ext cx="4976813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9163"/>
            <a:ext cx="50292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59913"/>
            <a:ext cx="29733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FE7ED99F-774E-4F22-A139-151779E986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DA754-CDB9-473E-A709-705644EB3DCD}" type="slidenum">
              <a:rPr lang="en-US"/>
              <a:pPr/>
              <a:t>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795E3-864E-41F9-8106-AFCD617D7F0A}" type="slidenum">
              <a:rPr lang="en-US"/>
              <a:pPr/>
              <a:t>10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800100"/>
            <a:ext cx="4891087" cy="36687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765675"/>
            <a:ext cx="5035550" cy="4449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DE297-D5E9-4822-954D-1976BA362A5F}" type="slidenum">
              <a:rPr lang="en-US"/>
              <a:pPr/>
              <a:t>11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25CEB-64A0-4F3D-8933-3A76A5E72DC7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800100"/>
            <a:ext cx="4891087" cy="36687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765675"/>
            <a:ext cx="5035550" cy="4449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8EDEA-F3A3-468A-B5B9-528CD7042265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A9264-5184-4ADA-B968-4713715DE9FE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756A1-0F6E-4A3A-B721-533AF8687662}" type="slidenum">
              <a:rPr lang="en-US"/>
              <a:pPr/>
              <a:t>15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800100"/>
            <a:ext cx="4891087" cy="36687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765675"/>
            <a:ext cx="5035550" cy="4449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71FDF-4021-46D2-9070-9FCD44150151}" type="slidenum">
              <a:rPr lang="en-US"/>
              <a:pPr/>
              <a:t>16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786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71FDF-4021-46D2-9070-9FCD44150151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44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FCFDE-5657-45C9-96CA-DE87C4356979}" type="slidenum">
              <a:rPr lang="en-US"/>
              <a:pPr/>
              <a:t>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E061E-2836-409B-8F0B-1005ACBB0134}" type="slidenum">
              <a:rPr lang="en-US"/>
              <a:pPr/>
              <a:t>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16833-86D3-4D5B-A363-26CE9A74C22A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F008D-4275-44B4-A9CE-F805C64B2736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65175"/>
            <a:ext cx="4995863" cy="3746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40275"/>
            <a:ext cx="5006975" cy="4433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558" tIns="47279" rIns="94558" bIns="47279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D6A39-9CBE-4A31-83A1-22F574A24AB4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800100"/>
            <a:ext cx="4891087" cy="36687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765675"/>
            <a:ext cx="5035550" cy="4449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endParaRPr lang="sv-SE" sz="1000">
              <a:solidFill>
                <a:srgbClr val="000000"/>
              </a:solidFill>
              <a:latin typeface="Arial Unicode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71FDF-4021-46D2-9070-9FCD44150151}" type="slidenum">
              <a:rPr lang="en-US"/>
              <a:pPr/>
              <a:t>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16B18-203F-4C34-BF63-1B29EF8D5737}" type="slidenum">
              <a:rPr lang="en-US"/>
              <a:pPr/>
              <a:t>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4A239-0B4E-4DAE-928E-332DD5769F4B}" type="slidenum">
              <a:rPr lang="en-US"/>
              <a:pPr/>
              <a:t>9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800100"/>
            <a:ext cx="4891087" cy="36687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765675"/>
            <a:ext cx="5035550" cy="4449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Sv_fjarrvarm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96000"/>
            <a:ext cx="1968500" cy="677863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60" name="Rectangle 20"/>
          <p:cNvSpPr>
            <a:spLocks noChangeArrowheads="1"/>
          </p:cNvSpPr>
          <p:nvPr userDrawn="1"/>
        </p:nvSpPr>
        <p:spPr bwMode="ltGray">
          <a:xfrm>
            <a:off x="1152525" y="6356350"/>
            <a:ext cx="4572000" cy="152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52241A-2E18-4E6A-ACF5-038915666E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 userDrawn="1"/>
        </p:nvSpPr>
        <p:spPr bwMode="ltGray">
          <a:xfrm>
            <a:off x="587375" y="6356350"/>
            <a:ext cx="152400" cy="152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 userDrawn="1"/>
        </p:nvSpPr>
        <p:spPr bwMode="ltGray">
          <a:xfrm>
            <a:off x="777875" y="63563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 userDrawn="1"/>
        </p:nvSpPr>
        <p:spPr bwMode="ltGray">
          <a:xfrm>
            <a:off x="968375" y="6356350"/>
            <a:ext cx="152400" cy="152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 userDrawn="1"/>
        </p:nvSpPr>
        <p:spPr bwMode="ltGray">
          <a:xfrm>
            <a:off x="6149975" y="6356350"/>
            <a:ext cx="152400" cy="152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 userDrawn="1"/>
        </p:nvSpPr>
        <p:spPr bwMode="ltGray">
          <a:xfrm>
            <a:off x="5959475" y="63563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 userDrawn="1"/>
        </p:nvSpPr>
        <p:spPr bwMode="ltGray">
          <a:xfrm>
            <a:off x="5768975" y="6356350"/>
            <a:ext cx="152400" cy="152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69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2A535EE-C1EB-41F6-8BDA-9A00E9A822B7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sv-S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859058-D0F7-4B2F-9C47-F30480333E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323E2F-52B0-4A60-8249-5ADA25594DB0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sv-S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5CDE4A-C958-44D2-9B98-999E2AF232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CAD8C82-E7B0-44C0-BA9B-5B5EC888AB8C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sv-S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8D609-4AEF-47EF-A4A0-0818F4565A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F90E21-1385-43EE-8FB1-4FEB83FCB5F6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7286C3-B904-4D6B-BBC7-2D1E6E9CF3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531D15-643B-4CAF-8F29-535E17D09A71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2463" y="1676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sv-S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814763" y="1676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sv-S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9E7DA3-F562-4FDB-8C54-CE1CEE9D07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92ABC1-AF13-4F3E-A5C7-E2024737C107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sv-S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sv-SE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1E5FAC-0D26-401A-A265-260EC8A0A3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21D149-EA20-42B5-B23F-461FC4EC6C6B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B77AA2-E977-4035-86F7-AF5A9C285A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819981A-07AA-4545-8FEF-7861228DFC62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3C5968-3622-472C-843B-2DC3B2ECF1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6FA5D8-E0F9-4FA3-BCAD-A51B3BA696E2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sv-S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510120-2F8A-48AE-921E-A1D8D6F411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2E49DE-84CD-4825-9089-EAE5161EED6D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sv-S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7C5C6C-81F4-4E48-BA46-6EFAB47ABD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774B50-B9A3-488C-B762-B64D8A5A3E8C}" type="datetime1">
              <a:rPr lang="sv-SE"/>
              <a:pPr/>
              <a:t>2022-08-01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ltGray">
          <a:xfrm>
            <a:off x="1152525" y="6356350"/>
            <a:ext cx="4572000" cy="152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9725" y="6302375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Oden Energía Geotérmica y Solar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" y="63023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FFFFFF"/>
                </a:solidFill>
                <a:latin typeface="+mn-lt"/>
              </a:defRPr>
            </a:lvl1pPr>
          </a:lstStyle>
          <a:p>
            <a:fld id="{6DA4D51A-9879-4A62-8045-95683A5A4BC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Sv_fjarrvarm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6096000"/>
            <a:ext cx="1968500" cy="67786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6764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ltGray">
          <a:xfrm>
            <a:off x="587375" y="6356350"/>
            <a:ext cx="152400" cy="152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ltGray">
          <a:xfrm>
            <a:off x="777875" y="63563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ltGray">
          <a:xfrm>
            <a:off x="968375" y="6356350"/>
            <a:ext cx="152400" cy="152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ltGray">
          <a:xfrm>
            <a:off x="6149975" y="6356350"/>
            <a:ext cx="152400" cy="152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ltGray">
          <a:xfrm>
            <a:off x="5959475" y="63563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ltGray">
          <a:xfrm>
            <a:off x="5768975" y="6356350"/>
            <a:ext cx="152400" cy="152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sv-SE" sz="240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52925" y="63023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FFFFFF"/>
                </a:solidFill>
                <a:latin typeface="+mn-lt"/>
              </a:defRPr>
            </a:lvl1pPr>
          </a:lstStyle>
          <a:p>
            <a:fld id="{3E025801-26F6-4E54-B03A-15276EDA65FF}" type="datetime1">
              <a:rPr lang="sv-SE"/>
              <a:pPr/>
              <a:t>2022-08-01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376238" indent="-376238" algn="l" rtl="0" fontAlgn="base">
        <a:spcBef>
          <a:spcPct val="30000"/>
        </a:spcBef>
        <a:spcAft>
          <a:spcPct val="0"/>
        </a:spcAft>
        <a:buClr>
          <a:schemeClr val="folHlink"/>
        </a:buClr>
        <a:buSzPct val="115000"/>
        <a:buFont typeface="Webdings" pitchFamily="18" charset="2"/>
        <a:buChar char="4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46113" indent="-268288" algn="l" rtl="0" fontAlgn="base">
        <a:spcBef>
          <a:spcPct val="3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371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907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6" name="Picture 20" descr="motel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850" y="0"/>
            <a:ext cx="3173413" cy="1365250"/>
          </a:xfrm>
          <a:prstGeom prst="rect">
            <a:avLst/>
          </a:prstGeom>
          <a:noFill/>
        </p:spPr>
      </p:pic>
      <p:pic>
        <p:nvPicPr>
          <p:cNvPr id="80917" name="Picture 21" descr="hoteldus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713" y="0"/>
            <a:ext cx="2430462" cy="1368425"/>
          </a:xfrm>
          <a:prstGeom prst="rect">
            <a:avLst/>
          </a:prstGeom>
          <a:noFill/>
        </p:spPr>
      </p:pic>
      <p:pic>
        <p:nvPicPr>
          <p:cNvPr id="80918" name="Picture 22" descr="pi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68563" cy="1368425"/>
          </a:xfrm>
          <a:prstGeom prst="rect">
            <a:avLst/>
          </a:prstGeom>
          <a:noFill/>
        </p:spPr>
      </p:pic>
      <p:pic>
        <p:nvPicPr>
          <p:cNvPr id="80919" name="Picture 23" descr="hospital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7713" y="0"/>
            <a:ext cx="2046287" cy="1366838"/>
          </a:xfrm>
          <a:prstGeom prst="rect">
            <a:avLst/>
          </a:prstGeom>
          <a:noFill/>
        </p:spPr>
      </p:pic>
      <p:pic>
        <p:nvPicPr>
          <p:cNvPr id="80922" name="Picture 26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1375" y="2617788"/>
            <a:ext cx="4445000" cy="1651000"/>
          </a:xfrm>
          <a:prstGeom prst="rect">
            <a:avLst/>
          </a:prstGeom>
          <a:noFill/>
        </p:spPr>
      </p:pic>
      <p:pic>
        <p:nvPicPr>
          <p:cNvPr id="80924" name="Picture 28" descr="abe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nöjda"/>
          <p:cNvPicPr>
            <a:picLocks noChangeAspect="1" noChangeArrowheads="1"/>
          </p:cNvPicPr>
          <p:nvPr/>
        </p:nvPicPr>
        <p:blipFill>
          <a:blip r:embed="rId3" cstate="print"/>
          <a:srcRect r="22011"/>
          <a:stretch>
            <a:fillRect/>
          </a:stretch>
        </p:blipFill>
        <p:spPr bwMode="auto">
          <a:xfrm>
            <a:off x="3108325" y="477838"/>
            <a:ext cx="6035675" cy="5110162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La opinión de nuestros clientes: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Cómodo</a:t>
            </a:r>
          </a:p>
          <a:p>
            <a:r>
              <a:rPr lang="en-US"/>
              <a:t>Económico</a:t>
            </a:r>
          </a:p>
          <a:p>
            <a:r>
              <a:rPr lang="en-US"/>
              <a:t>No contamina</a:t>
            </a:r>
          </a:p>
          <a:p>
            <a:r>
              <a:rPr lang="en-US"/>
              <a:t>Simple</a:t>
            </a:r>
          </a:p>
          <a:p>
            <a:r>
              <a:rPr lang="en-US"/>
              <a:t>Fiable</a:t>
            </a:r>
          </a:p>
          <a:p>
            <a:r>
              <a:rPr lang="en-US"/>
              <a:t>Moderno</a:t>
            </a:r>
          </a:p>
        </p:txBody>
      </p:sp>
      <p:pic>
        <p:nvPicPr>
          <p:cNvPr id="60427" name="Picture 11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Picture 12" descr="cro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100"/>
            <a:ext cx="7778750" cy="5500688"/>
          </a:xfrm>
          <a:prstGeom prst="rect">
            <a:avLst/>
          </a:prstGeom>
          <a:noFill/>
        </p:spPr>
      </p:pic>
      <p:sp>
        <p:nvSpPr>
          <p:cNvPr id="53254" name="AutoShape 6"/>
          <p:cNvSpPr>
            <a:spLocks noChangeArrowheads="1"/>
          </p:cNvSpPr>
          <p:nvPr/>
        </p:nvSpPr>
        <p:spPr bwMode="blackWhite">
          <a:xfrm>
            <a:off x="6499225" y="3886200"/>
            <a:ext cx="2644775" cy="1343025"/>
          </a:xfrm>
          <a:prstGeom prst="wedgeEllipseCallout">
            <a:avLst>
              <a:gd name="adj1" fmla="val -126593"/>
              <a:gd name="adj2" fmla="val -134278"/>
            </a:avLst>
          </a:prstGeom>
          <a:solidFill>
            <a:srgbClr val="FF6600">
              <a:alpha val="35001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762000" eaLnBrk="0" hangingPunct="0"/>
            <a:endParaRPr lang="sv-SE" sz="1800">
              <a:latin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423863" y="265113"/>
            <a:ext cx="8229600" cy="1143000"/>
          </a:xfrm>
        </p:spPr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Preguntas sobre nuestros equipos</a:t>
            </a:r>
            <a:endParaRPr lang="en-US" sz="4000">
              <a:solidFill>
                <a:srgbClr val="008000"/>
              </a:solidFill>
              <a:latin typeface="Andalus" pitchFamily="2" charset="-78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blackWhite">
          <a:xfrm>
            <a:off x="173038" y="954088"/>
            <a:ext cx="2797175" cy="903287"/>
          </a:xfrm>
          <a:prstGeom prst="wedgeEllipseCallout">
            <a:avLst>
              <a:gd name="adj1" fmla="val 127296"/>
              <a:gd name="adj2" fmla="val 65292"/>
            </a:avLst>
          </a:prstGeom>
          <a:solidFill>
            <a:srgbClr val="99CC00">
              <a:alpha val="35001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762000" eaLnBrk="0" hangingPunct="0"/>
            <a:endParaRPr lang="sv-SE" sz="1800">
              <a:latin typeface="Arial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blackWhite">
          <a:xfrm>
            <a:off x="404813" y="4765675"/>
            <a:ext cx="3052762" cy="976313"/>
          </a:xfrm>
          <a:prstGeom prst="wedgeEllipseCallout">
            <a:avLst>
              <a:gd name="adj1" fmla="val 22856"/>
              <a:gd name="adj2" fmla="val -319269"/>
            </a:avLst>
          </a:prstGeom>
          <a:solidFill>
            <a:srgbClr val="CC0000">
              <a:alpha val="35001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762000" eaLnBrk="0" hangingPunct="0"/>
            <a:endParaRPr lang="sv-SE" sz="1800" b="1">
              <a:latin typeface="Arial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blackWhite">
          <a:xfrm>
            <a:off x="5153025" y="914400"/>
            <a:ext cx="3990975" cy="1103313"/>
          </a:xfrm>
          <a:prstGeom prst="wedgeEllipseCallout">
            <a:avLst>
              <a:gd name="adj1" fmla="val 2583"/>
              <a:gd name="adj2" fmla="val 154606"/>
            </a:avLst>
          </a:prstGeom>
          <a:solidFill>
            <a:srgbClr val="CC0000">
              <a:alpha val="35001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762000" eaLnBrk="0" hangingPunct="0"/>
            <a:endParaRPr lang="sv-SE" sz="1800">
              <a:latin typeface="Arial" charset="0"/>
            </a:endParaRP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4294967295"/>
          </p:nvPr>
        </p:nvSpPr>
        <p:spPr bwMode="blackWhite">
          <a:xfrm>
            <a:off x="0" y="2209800"/>
            <a:ext cx="7772400" cy="4114800"/>
          </a:xfrm>
        </p:spPr>
        <p:txBody>
          <a:bodyPr/>
          <a:lstStyle/>
          <a:p>
            <a:endParaRPr lang="sv-SE"/>
          </a:p>
          <a:p>
            <a:endParaRPr lang="sv-SE"/>
          </a:p>
          <a:p>
            <a:endParaRPr lang="sv-SE"/>
          </a:p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blackWhite">
          <a:xfrm>
            <a:off x="290513" y="1250950"/>
            <a:ext cx="2635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sv-SE" sz="1600" b="1">
                <a:latin typeface="Verdana" pitchFamily="34" charset="0"/>
              </a:rPr>
              <a:t>Cuál es la mantención?</a:t>
            </a:r>
            <a:endParaRPr lang="en-US" sz="1600" b="1">
              <a:latin typeface="Verdana" pitchFamily="34" charset="0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blackWhite">
          <a:xfrm>
            <a:off x="6270625" y="1323975"/>
            <a:ext cx="20574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sv-SE" sz="1600" b="1">
                <a:latin typeface="Verdana" pitchFamily="34" charset="0"/>
              </a:rPr>
              <a:t>Cuál es el ahorro?</a:t>
            </a:r>
            <a:endParaRPr lang="en-US" sz="1600" b="1">
              <a:latin typeface="Verdana" pitchFamily="34" charset="0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blackWhite">
          <a:xfrm>
            <a:off x="641350" y="5102225"/>
            <a:ext cx="23256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sv-SE" sz="1600" b="1">
                <a:latin typeface="Verdana" pitchFamily="34" charset="0"/>
              </a:rPr>
              <a:t>Cuál es la  garantía?</a:t>
            </a:r>
            <a:endParaRPr lang="en-US" sz="1600" b="1">
              <a:latin typeface="Verdana" pitchFamily="34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blackWhite">
          <a:xfrm>
            <a:off x="6802438" y="4275138"/>
            <a:ext cx="2095500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sv-SE" sz="1600" b="1">
                <a:latin typeface="Verdana" pitchFamily="34" charset="0"/>
              </a:rPr>
              <a:t>Se puede usar con</a:t>
            </a:r>
          </a:p>
          <a:p>
            <a:pPr algn="ctr" defTabSz="762000" eaLnBrk="0" hangingPunct="0"/>
            <a:r>
              <a:rPr lang="sv-SE" sz="1600" b="1">
                <a:latin typeface="Verdana" pitchFamily="34" charset="0"/>
              </a:rPr>
              <a:t> paneles solares</a:t>
            </a:r>
            <a:endParaRPr lang="en-US" sz="1600" b="1">
              <a:latin typeface="Verdana" pitchFamily="34" charset="0"/>
            </a:endParaRPr>
          </a:p>
        </p:txBody>
      </p:sp>
      <p:pic>
        <p:nvPicPr>
          <p:cNvPr id="53263" name="Picture 15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94" name="Picture 1050" descr="ab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  <p:sp>
        <p:nvSpPr>
          <p:cNvPr id="583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231063" cy="1143000"/>
          </a:xfrm>
        </p:spPr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Nuestros equipos</a:t>
            </a:r>
          </a:p>
        </p:txBody>
      </p:sp>
      <p:pic>
        <p:nvPicPr>
          <p:cNvPr id="58379" name="Picture 1035" descr="KFRS72J2 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88" y="709613"/>
            <a:ext cx="2144712" cy="2327275"/>
          </a:xfrm>
          <a:prstGeom prst="rect">
            <a:avLst/>
          </a:prstGeom>
          <a:noFill/>
        </p:spPr>
      </p:pic>
      <p:pic>
        <p:nvPicPr>
          <p:cNvPr id="58381" name="Picture 1037" descr="KFRS36J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4175" y="842963"/>
            <a:ext cx="1685925" cy="2149475"/>
          </a:xfrm>
          <a:prstGeom prst="rect">
            <a:avLst/>
          </a:prstGeom>
          <a:noFill/>
        </p:spPr>
      </p:pic>
      <p:pic>
        <p:nvPicPr>
          <p:cNvPr id="58382" name="Picture 1038" descr="PUMP OD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3" y="1697038"/>
            <a:ext cx="1274762" cy="1211262"/>
          </a:xfrm>
          <a:prstGeom prst="rect">
            <a:avLst/>
          </a:prstGeom>
          <a:noFill/>
        </p:spPr>
      </p:pic>
      <p:pic>
        <p:nvPicPr>
          <p:cNvPr id="58383" name="Picture 1039" descr="KFRS18 kop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4838" y="1465263"/>
            <a:ext cx="912812" cy="1477962"/>
          </a:xfrm>
          <a:prstGeom prst="rect">
            <a:avLst/>
          </a:prstGeom>
          <a:noFill/>
        </p:spPr>
      </p:pic>
      <p:pic>
        <p:nvPicPr>
          <p:cNvPr id="58384" name="Picture 10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0200" y="1601788"/>
            <a:ext cx="1293813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5" name="Picture 10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8300" y="1581150"/>
            <a:ext cx="12509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87" name="Rectangle 1043"/>
          <p:cNvSpPr>
            <a:spLocks noChangeArrowheads="1"/>
          </p:cNvSpPr>
          <p:nvPr/>
        </p:nvSpPr>
        <p:spPr bwMode="auto">
          <a:xfrm>
            <a:off x="254000" y="3267075"/>
            <a:ext cx="83994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76238" indent="-376238">
              <a:spcBef>
                <a:spcPct val="30000"/>
              </a:spcBef>
              <a:buClr>
                <a:schemeClr val="folHlink"/>
              </a:buClr>
              <a:buSzPct val="115000"/>
              <a:buFont typeface="Webdings" pitchFamily="18" charset="2"/>
              <a:buChar char="4"/>
            </a:pPr>
            <a:r>
              <a:rPr lang="sv-SE">
                <a:latin typeface="Verdana" pitchFamily="34" charset="0"/>
              </a:rPr>
              <a:t>Equipos para para propositos residenciales y comerciales.</a:t>
            </a:r>
          </a:p>
          <a:p>
            <a:pPr marL="376238" indent="-376238">
              <a:spcBef>
                <a:spcPct val="30000"/>
              </a:spcBef>
              <a:buClr>
                <a:schemeClr val="folHlink"/>
              </a:buClr>
              <a:buSzPct val="115000"/>
              <a:buFont typeface="Webdings" pitchFamily="18" charset="2"/>
              <a:buChar char="4"/>
            </a:pPr>
            <a:r>
              <a:rPr lang="sv-SE">
                <a:latin typeface="Verdana" pitchFamily="34" charset="0"/>
              </a:rPr>
              <a:t>Agua caliente desde 150l/h hasta 1550 l/h.</a:t>
            </a:r>
          </a:p>
          <a:p>
            <a:pPr marL="376238" indent="-376238">
              <a:spcBef>
                <a:spcPct val="30000"/>
              </a:spcBef>
              <a:buClr>
                <a:schemeClr val="folHlink"/>
              </a:buClr>
              <a:buSzPct val="115000"/>
              <a:buFont typeface="Webdings" pitchFamily="18" charset="2"/>
              <a:buChar char="4"/>
            </a:pPr>
            <a:r>
              <a:rPr lang="sv-SE">
                <a:latin typeface="Verdana" pitchFamily="34" charset="0"/>
              </a:rPr>
              <a:t>Función óptima a bajas temperaturas, -25</a:t>
            </a:r>
            <a:r>
              <a:rPr lang="en-US">
                <a:latin typeface="Verdana" pitchFamily="34" charset="0"/>
              </a:rPr>
              <a:t>°C.</a:t>
            </a:r>
          </a:p>
          <a:p>
            <a:pPr marL="376238" indent="-376238">
              <a:spcBef>
                <a:spcPct val="30000"/>
              </a:spcBef>
              <a:buClr>
                <a:schemeClr val="folHlink"/>
              </a:buClr>
              <a:buSzPct val="115000"/>
              <a:buFont typeface="Webdings" pitchFamily="18" charset="2"/>
              <a:buChar char="4"/>
            </a:pPr>
            <a:r>
              <a:rPr lang="en-US">
                <a:latin typeface="Verdana" pitchFamily="34" charset="0"/>
              </a:rPr>
              <a:t>Conexion en serie hasta 12 equipos.</a:t>
            </a:r>
          </a:p>
          <a:p>
            <a:pPr marL="376238" indent="-376238">
              <a:spcBef>
                <a:spcPct val="30000"/>
              </a:spcBef>
              <a:buClr>
                <a:schemeClr val="folHlink"/>
              </a:buClr>
              <a:buSzPct val="115000"/>
              <a:buFont typeface="Webdings" pitchFamily="18" charset="2"/>
              <a:buChar char="4"/>
            </a:pPr>
            <a:r>
              <a:rPr lang="en-US">
                <a:latin typeface="Verdana" pitchFamily="34" charset="0"/>
              </a:rPr>
              <a:t>Compresores de alta calidad, Hitachi y Copeland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1" name="Picture 13" descr="ab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  <p:pic>
        <p:nvPicPr>
          <p:cNvPr id="99340" name="Picture 12" descr="NIOS_M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338" y="12700"/>
            <a:ext cx="4249737" cy="5207000"/>
          </a:xfrm>
          <a:prstGeom prst="rect">
            <a:avLst/>
          </a:prstGeom>
          <a:noFill/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304800"/>
            <a:ext cx="8985250" cy="1143000"/>
          </a:xfrm>
        </p:spPr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La mejor ayuda a nuestro medio ambiente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4000" y="2366963"/>
            <a:ext cx="8477250" cy="4114800"/>
          </a:xfrm>
        </p:spPr>
        <p:txBody>
          <a:bodyPr/>
          <a:lstStyle/>
          <a:p>
            <a:r>
              <a:rPr lang="sv-SE"/>
              <a:t>Reducimos los desechos al medio ambiente</a:t>
            </a:r>
          </a:p>
          <a:p>
            <a:endParaRPr lang="sv-SE"/>
          </a:p>
          <a:p>
            <a:r>
              <a:rPr lang="sv-SE"/>
              <a:t>Mejoramos el  aire en la ciudad</a:t>
            </a:r>
          </a:p>
          <a:p>
            <a:endParaRPr lang="sv-SE"/>
          </a:p>
          <a:p>
            <a:r>
              <a:rPr lang="sv-SE"/>
              <a:t>Un ambiente limpio en el interior de nuestros hogares</a:t>
            </a:r>
          </a:p>
          <a:p>
            <a:endParaRPr lang="sv-SE"/>
          </a:p>
          <a:p>
            <a:r>
              <a:rPr lang="sv-SE"/>
              <a:t>Se puede eliminar el gas y sus riesgos en un 100%</a:t>
            </a:r>
          </a:p>
          <a:p>
            <a:endParaRPr lang="sv-SE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tjej"/>
          <p:cNvPicPr>
            <a:picLocks noChangeAspect="1" noChangeArrowheads="1"/>
          </p:cNvPicPr>
          <p:nvPr/>
        </p:nvPicPr>
        <p:blipFill>
          <a:blip r:embed="rId3" cstate="print"/>
          <a:srcRect r="21942"/>
          <a:stretch>
            <a:fillRect/>
          </a:stretch>
        </p:blipFill>
        <p:spPr bwMode="auto">
          <a:xfrm>
            <a:off x="3451225" y="0"/>
            <a:ext cx="5692775" cy="5964238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008000"/>
                </a:solidFill>
              </a:rPr>
              <a:t>Todo el planeta es favorecido !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408238"/>
            <a:ext cx="56642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95000"/>
              </a:spcBef>
              <a:buFont typeface="Webdings" pitchFamily="18" charset="2"/>
              <a:buNone/>
            </a:pPr>
            <a:r>
              <a:rPr lang="en-US" sz="2400">
                <a:solidFill>
                  <a:srgbClr val="333333"/>
                </a:solidFill>
              </a:rPr>
              <a:t>Bienestar para todos</a:t>
            </a:r>
          </a:p>
          <a:p>
            <a:pPr>
              <a:lnSpc>
                <a:spcPct val="90000"/>
              </a:lnSpc>
              <a:spcBef>
                <a:spcPct val="95000"/>
              </a:spcBef>
              <a:buFont typeface="Webdings" pitchFamily="18" charset="2"/>
              <a:buNone/>
            </a:pPr>
            <a:r>
              <a:rPr lang="sv-SE" sz="2400">
                <a:solidFill>
                  <a:srgbClr val="333333"/>
                </a:solidFill>
              </a:rPr>
              <a:t>  </a:t>
            </a:r>
            <a:r>
              <a:rPr lang="en-US" sz="2400">
                <a:solidFill>
                  <a:srgbClr val="333333"/>
                </a:solidFill>
              </a:rPr>
              <a:t>Credivilidad y economía</a:t>
            </a:r>
          </a:p>
          <a:p>
            <a:pPr>
              <a:lnSpc>
                <a:spcPct val="90000"/>
              </a:lnSpc>
              <a:spcBef>
                <a:spcPct val="95000"/>
              </a:spcBef>
              <a:buFont typeface="Webdings" pitchFamily="18" charset="2"/>
              <a:buNone/>
            </a:pPr>
            <a:r>
              <a:rPr lang="sv-SE" sz="2400">
                <a:solidFill>
                  <a:srgbClr val="333333"/>
                </a:solidFill>
              </a:rPr>
              <a:t>     </a:t>
            </a:r>
            <a:r>
              <a:rPr lang="en-US" sz="2400">
                <a:solidFill>
                  <a:srgbClr val="333333"/>
                </a:solidFill>
              </a:rPr>
              <a:t>innovador 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0" y="2430463"/>
            <a:ext cx="1857375" cy="369887"/>
          </a:xfrm>
          <a:prstGeom prst="rightArrow">
            <a:avLst>
              <a:gd name="adj1" fmla="val 100000"/>
              <a:gd name="adj2" fmla="val 90875"/>
            </a:avLst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0" y="3094038"/>
            <a:ext cx="2092325" cy="369887"/>
          </a:xfrm>
          <a:prstGeom prst="rightArrow">
            <a:avLst>
              <a:gd name="adj1" fmla="val 100000"/>
              <a:gd name="adj2" fmla="val 93780"/>
            </a:avLst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0" y="3757613"/>
            <a:ext cx="2376488" cy="369887"/>
          </a:xfrm>
          <a:prstGeom prst="rightArrow">
            <a:avLst>
              <a:gd name="adj1" fmla="val 100000"/>
              <a:gd name="adj2" fmla="val 87539"/>
            </a:avLst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22540" name="Picture 12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m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3888"/>
            <a:ext cx="6772275" cy="4989512"/>
          </a:xfrm>
          <a:prstGeom prst="rect">
            <a:avLst/>
          </a:prstGeom>
          <a:noFill/>
        </p:spPr>
      </p:pic>
      <p:sp>
        <p:nvSpPr>
          <p:cNvPr id="716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Resumen</a:t>
            </a:r>
            <a:endParaRPr lang="en-US" sz="4000">
              <a:solidFill>
                <a:srgbClr val="008000"/>
              </a:solidFill>
              <a:latin typeface="Andalus" pitchFamily="2" charset="-78"/>
            </a:endParaRPr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368675" y="425450"/>
            <a:ext cx="5775325" cy="3348038"/>
          </a:xfrm>
        </p:spPr>
        <p:txBody>
          <a:bodyPr/>
          <a:lstStyle/>
          <a:p>
            <a:r>
              <a:rPr lang="sv-SE"/>
              <a:t>Las energías Geotérmicas son efectivas.</a:t>
            </a:r>
          </a:p>
          <a:p>
            <a:r>
              <a:rPr lang="sv-SE"/>
              <a:t>Son baratas en abastecer las necesidades  de calor o frío.</a:t>
            </a:r>
          </a:p>
          <a:p>
            <a:r>
              <a:rPr lang="sv-SE"/>
              <a:t>No contaminan.</a:t>
            </a:r>
          </a:p>
          <a:p>
            <a:r>
              <a:rPr lang="sv-SE"/>
              <a:t>No ocupan gran espacio. </a:t>
            </a:r>
          </a:p>
          <a:p>
            <a:r>
              <a:rPr lang="sv-SE"/>
              <a:t>De instalación simple, rápida y segura.</a:t>
            </a:r>
          </a:p>
          <a:p>
            <a:endParaRPr lang="sv-SE"/>
          </a:p>
        </p:txBody>
      </p:sp>
      <p:pic>
        <p:nvPicPr>
          <p:cNvPr id="71696" name="Picture 16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2EBEC9-E796-5BB2-162B-7A337F5E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79" y="1500323"/>
            <a:ext cx="6205601" cy="46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8920" y="94488"/>
            <a:ext cx="8229600" cy="1143000"/>
          </a:xfrm>
        </p:spPr>
        <p:txBody>
          <a:bodyPr/>
          <a:lstStyle/>
          <a:p>
            <a:r>
              <a:rPr lang="sv-SE" sz="4000" dirty="0" err="1">
                <a:solidFill>
                  <a:srgbClr val="008000"/>
                </a:solidFill>
                <a:latin typeface="Andalus" pitchFamily="2" charset="-78"/>
              </a:rPr>
              <a:t>Instalaciones</a:t>
            </a:r>
            <a:endParaRPr lang="sv-SE" sz="4000" dirty="0">
              <a:solidFill>
                <a:srgbClr val="008000"/>
              </a:solidFill>
              <a:latin typeface="Andalus" pitchFamily="2" charset="-78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699" y="797406"/>
            <a:ext cx="8886317" cy="1143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La </a:t>
            </a:r>
            <a:r>
              <a:rPr lang="en-US" sz="1600" dirty="0" err="1"/>
              <a:t>bomba</a:t>
            </a:r>
            <a:r>
              <a:rPr lang="en-US" sz="1600" dirty="0"/>
              <a:t> de </a:t>
            </a:r>
            <a:r>
              <a:rPr lang="en-US" sz="1600" dirty="0" err="1"/>
              <a:t>calor</a:t>
            </a:r>
            <a:r>
              <a:rPr lang="en-US" sz="1600" dirty="0"/>
              <a:t> genera </a:t>
            </a:r>
            <a:r>
              <a:rPr lang="en-US" sz="1600" dirty="0" err="1"/>
              <a:t>agua</a:t>
            </a:r>
            <a:r>
              <a:rPr lang="en-US" sz="1600" dirty="0"/>
              <a:t> caliente que se </a:t>
            </a:r>
            <a:r>
              <a:rPr lang="en-US" sz="1600" dirty="0" err="1"/>
              <a:t>almacena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un </a:t>
            </a:r>
            <a:r>
              <a:rPr lang="en-US" sz="1600" dirty="0" err="1"/>
              <a:t>acumulador</a:t>
            </a:r>
            <a:r>
              <a:rPr lang="en-US" sz="1600" dirty="0"/>
              <a:t> de 2000 </a:t>
            </a:r>
            <a:r>
              <a:rPr lang="en-US" sz="1600" dirty="0" err="1"/>
              <a:t>litros</a:t>
            </a:r>
            <a:r>
              <a:rPr lang="en-US" sz="1600" dirty="0"/>
              <a:t> para un </a:t>
            </a:r>
            <a:r>
              <a:rPr lang="en-US" sz="1600" dirty="0" err="1"/>
              <a:t>consumo</a:t>
            </a:r>
            <a:r>
              <a:rPr lang="en-US" sz="1600" dirty="0"/>
              <a:t> de 40 </a:t>
            </a:r>
            <a:r>
              <a:rPr lang="en-US" sz="1600" dirty="0" err="1"/>
              <a:t>duchas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turno</a:t>
            </a:r>
            <a:r>
              <a:rPr lang="en-US" sz="1600" dirty="0"/>
              <a:t> y casino de la </a:t>
            </a:r>
            <a:r>
              <a:rPr lang="en-US" sz="1600" dirty="0" err="1"/>
              <a:t>fábrica</a:t>
            </a:r>
            <a:r>
              <a:rPr lang="en-US" sz="1600" dirty="0"/>
              <a:t>.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416" name="Picture 8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62584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40" y="127113"/>
            <a:ext cx="8229600" cy="1143000"/>
          </a:xfrm>
        </p:spPr>
        <p:txBody>
          <a:bodyPr/>
          <a:lstStyle/>
          <a:p>
            <a:r>
              <a:rPr lang="sv-SE" sz="4000" dirty="0" err="1">
                <a:solidFill>
                  <a:srgbClr val="008000"/>
                </a:solidFill>
                <a:latin typeface="Andalus" pitchFamily="2" charset="-78"/>
              </a:rPr>
              <a:t>Aplicación</a:t>
            </a:r>
            <a:endParaRPr lang="sv-SE" sz="4000" dirty="0">
              <a:solidFill>
                <a:srgbClr val="008000"/>
              </a:solidFill>
              <a:latin typeface="Andalus" pitchFamily="2" charset="-78"/>
            </a:endParaRPr>
          </a:p>
        </p:txBody>
      </p:sp>
      <p:pic>
        <p:nvPicPr>
          <p:cNvPr id="2050" name="Picture 2" descr="Köp Baxi Perifalpumpen LV Luft/Vatten värmepump - VVS Home.se">
            <a:extLst>
              <a:ext uri="{FF2B5EF4-FFF2-40B4-BE49-F238E27FC236}">
                <a16:creationId xmlns:a16="http://schemas.microsoft.com/office/drawing/2014/main" id="{707BD6D1-1AB0-22EF-A70E-B22047BDB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035"/>
            <a:ext cx="7099358" cy="52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22776" y="698613"/>
            <a:ext cx="4997197" cy="367222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Las </a:t>
            </a:r>
            <a:r>
              <a:rPr lang="en-US" sz="1600" dirty="0" err="1"/>
              <a:t>bombas</a:t>
            </a:r>
            <a:r>
              <a:rPr lang="en-US" sz="1600" dirty="0"/>
              <a:t> de </a:t>
            </a:r>
            <a:r>
              <a:rPr lang="en-US" sz="1600" dirty="0" err="1"/>
              <a:t>calor</a:t>
            </a:r>
            <a:r>
              <a:rPr lang="en-US" sz="1600" dirty="0"/>
              <a:t> </a:t>
            </a:r>
            <a:r>
              <a:rPr lang="en-US" sz="1600" dirty="0" err="1"/>
              <a:t>pueden</a:t>
            </a:r>
            <a:r>
              <a:rPr lang="en-US" sz="1600" dirty="0"/>
              <a:t> </a:t>
            </a:r>
            <a:r>
              <a:rPr lang="en-US" sz="1600" dirty="0" err="1"/>
              <a:t>reemplazar</a:t>
            </a:r>
            <a:r>
              <a:rPr lang="en-US" sz="1600" dirty="0"/>
              <a:t> </a:t>
            </a:r>
            <a:r>
              <a:rPr lang="en-US" sz="1600" dirty="0" err="1"/>
              <a:t>otras</a:t>
            </a:r>
            <a:r>
              <a:rPr lang="en-US" sz="1600" dirty="0"/>
              <a:t> </a:t>
            </a:r>
            <a:r>
              <a:rPr lang="en-US" sz="1600" dirty="0" err="1"/>
              <a:t>fuentes</a:t>
            </a:r>
            <a:r>
              <a:rPr lang="en-US" sz="1600" dirty="0"/>
              <a:t> de </a:t>
            </a:r>
            <a:r>
              <a:rPr lang="en-US" sz="1600" dirty="0" err="1"/>
              <a:t>calor</a:t>
            </a:r>
            <a:r>
              <a:rPr lang="en-US" sz="1600" dirty="0"/>
              <a:t> a </a:t>
            </a:r>
            <a:r>
              <a:rPr lang="en-US" sz="1600" dirty="0" err="1"/>
              <a:t>combustión</a:t>
            </a:r>
            <a:r>
              <a:rPr lang="en-US" sz="1600" dirty="0"/>
              <a:t> </a:t>
            </a:r>
            <a:r>
              <a:rPr lang="en-US" sz="1600" dirty="0" err="1"/>
              <a:t>cómo</a:t>
            </a:r>
            <a:r>
              <a:rPr lang="en-US" sz="1600" dirty="0"/>
              <a:t> calderas a gas, pellets o </a:t>
            </a:r>
            <a:r>
              <a:rPr lang="en-US" sz="1600" dirty="0" err="1"/>
              <a:t>petroleo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Las </a:t>
            </a:r>
            <a:r>
              <a:rPr lang="en-US" sz="1600" dirty="0" err="1"/>
              <a:t>capacidades</a:t>
            </a:r>
            <a:r>
              <a:rPr lang="en-US" sz="1600" dirty="0"/>
              <a:t> de </a:t>
            </a:r>
            <a:r>
              <a:rPr lang="en-US" sz="1600" dirty="0" err="1"/>
              <a:t>producción</a:t>
            </a:r>
            <a:r>
              <a:rPr lang="en-US" sz="1600" dirty="0"/>
              <a:t> y </a:t>
            </a:r>
            <a:r>
              <a:rPr lang="en-US" sz="1600" dirty="0" err="1"/>
              <a:t>tamaño</a:t>
            </a:r>
            <a:r>
              <a:rPr lang="en-US" sz="1600" dirty="0"/>
              <a:t> de las </a:t>
            </a:r>
            <a:r>
              <a:rPr lang="en-US" sz="1600" dirty="0" err="1"/>
              <a:t>bombas</a:t>
            </a:r>
            <a:r>
              <a:rPr lang="en-US" sz="1600" dirty="0"/>
              <a:t> de </a:t>
            </a:r>
            <a:r>
              <a:rPr lang="en-US" sz="1600" dirty="0" err="1"/>
              <a:t>calor</a:t>
            </a:r>
            <a:r>
              <a:rPr lang="en-US" sz="1600" dirty="0"/>
              <a:t> son </a:t>
            </a:r>
            <a:r>
              <a:rPr lang="en-US" sz="1600" dirty="0" err="1"/>
              <a:t>muy</a:t>
            </a:r>
            <a:r>
              <a:rPr lang="en-US" sz="1600" dirty="0"/>
              <a:t> </a:t>
            </a:r>
            <a:r>
              <a:rPr lang="en-US" sz="1600" dirty="0" err="1"/>
              <a:t>variadas</a:t>
            </a:r>
            <a:r>
              <a:rPr lang="en-US" sz="1600" dirty="0"/>
              <a:t> y </a:t>
            </a:r>
            <a:r>
              <a:rPr lang="en-US" sz="1600" dirty="0" err="1"/>
              <a:t>pueden</a:t>
            </a:r>
            <a:r>
              <a:rPr lang="en-US" sz="1600" dirty="0"/>
              <a:t> </a:t>
            </a:r>
            <a:r>
              <a:rPr lang="en-US" sz="1600" dirty="0" err="1"/>
              <a:t>generar</a:t>
            </a:r>
            <a:r>
              <a:rPr lang="en-US" sz="1600" dirty="0"/>
              <a:t> </a:t>
            </a:r>
            <a:r>
              <a:rPr lang="en-US" sz="1600" dirty="0" err="1"/>
              <a:t>desde</a:t>
            </a:r>
            <a:r>
              <a:rPr lang="en-US" sz="1600" dirty="0"/>
              <a:t> 150 </a:t>
            </a:r>
            <a:r>
              <a:rPr lang="en-US" sz="1600" dirty="0" err="1"/>
              <a:t>litros</a:t>
            </a:r>
            <a:r>
              <a:rPr lang="en-US" sz="1600" dirty="0"/>
              <a:t>/hora hasta 1550 </a:t>
            </a:r>
            <a:r>
              <a:rPr lang="en-US" sz="1600" dirty="0" err="1"/>
              <a:t>litros</a:t>
            </a:r>
            <a:r>
              <a:rPr lang="en-US" sz="1600" dirty="0"/>
              <a:t>/hora, las que se </a:t>
            </a:r>
            <a:r>
              <a:rPr lang="en-US" sz="1600" dirty="0" err="1"/>
              <a:t>pueden</a:t>
            </a:r>
            <a:r>
              <a:rPr lang="en-US" sz="1600" dirty="0"/>
              <a:t> </a:t>
            </a:r>
            <a:r>
              <a:rPr lang="en-US" sz="1600" dirty="0" err="1"/>
              <a:t>conectar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cascada</a:t>
            </a:r>
            <a:r>
              <a:rPr lang="en-US" sz="1600" dirty="0"/>
              <a:t> hasta 12 </a:t>
            </a:r>
            <a:r>
              <a:rPr lang="en-US" sz="1600" dirty="0" err="1"/>
              <a:t>unidades</a:t>
            </a:r>
            <a:r>
              <a:rPr lang="en-US" sz="1600" dirty="0"/>
              <a:t> </a:t>
            </a:r>
            <a:r>
              <a:rPr lang="en-US" sz="1600" dirty="0" err="1"/>
              <a:t>logrando</a:t>
            </a:r>
            <a:r>
              <a:rPr lang="en-US" sz="1600" dirty="0"/>
              <a:t> la </a:t>
            </a:r>
            <a:r>
              <a:rPr lang="en-US" sz="1600" dirty="0" err="1"/>
              <a:t>producción</a:t>
            </a:r>
            <a:r>
              <a:rPr lang="en-US" sz="1600" dirty="0"/>
              <a:t> de 13.800 </a:t>
            </a:r>
            <a:r>
              <a:rPr lang="en-US" sz="1600" dirty="0" err="1"/>
              <a:t>litros</a:t>
            </a:r>
            <a:r>
              <a:rPr lang="en-US" sz="1600" dirty="0"/>
              <a:t>/hora.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1721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7" name="Picture 9" descr="ho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649288"/>
            <a:ext cx="4057650" cy="4048125"/>
          </a:xfrm>
          <a:prstGeom prst="rect">
            <a:avLst/>
          </a:prstGeom>
          <a:noFill/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4825" y="1030288"/>
            <a:ext cx="4975225" cy="4575175"/>
          </a:xfrm>
        </p:spPr>
        <p:txBody>
          <a:bodyPr/>
          <a:lstStyle/>
          <a:p>
            <a:r>
              <a:rPr lang="sv-SE" sz="3600">
                <a:solidFill>
                  <a:srgbClr val="008000"/>
                </a:solidFill>
                <a:latin typeface="Andalus" pitchFamily="2" charset="-78"/>
              </a:rPr>
              <a:t>Energía Geotérmica</a:t>
            </a:r>
            <a:br>
              <a:rPr lang="sv-SE" sz="3600">
                <a:solidFill>
                  <a:srgbClr val="008000"/>
                </a:solidFill>
                <a:latin typeface="Andalus" pitchFamily="2" charset="-78"/>
              </a:rPr>
            </a:br>
            <a:br>
              <a:rPr lang="sv-SE" sz="3600">
                <a:solidFill>
                  <a:srgbClr val="008000"/>
                </a:solidFill>
                <a:latin typeface="Andalus" pitchFamily="2" charset="-78"/>
              </a:rPr>
            </a:br>
            <a:br>
              <a:rPr lang="sv-SE" sz="3600">
                <a:solidFill>
                  <a:srgbClr val="008000"/>
                </a:solidFill>
                <a:latin typeface="Andalus" pitchFamily="2" charset="-78"/>
              </a:rPr>
            </a:br>
            <a:r>
              <a:rPr lang="sv-SE" sz="3600">
                <a:solidFill>
                  <a:srgbClr val="008000"/>
                </a:solidFill>
                <a:latin typeface="Andalus" pitchFamily="2" charset="-78"/>
              </a:rPr>
              <a:t>Energía Aerotérmica</a:t>
            </a:r>
            <a:br>
              <a:rPr lang="sv-SE" sz="3600">
                <a:solidFill>
                  <a:srgbClr val="008000"/>
                </a:solidFill>
                <a:latin typeface="Andalus" pitchFamily="2" charset="-78"/>
              </a:rPr>
            </a:br>
            <a:br>
              <a:rPr lang="sv-SE" sz="3600">
                <a:solidFill>
                  <a:srgbClr val="008000"/>
                </a:solidFill>
                <a:latin typeface="Andalus" pitchFamily="2" charset="-78"/>
              </a:rPr>
            </a:br>
            <a:br>
              <a:rPr lang="sv-SE" sz="3600">
                <a:solidFill>
                  <a:srgbClr val="008000"/>
                </a:solidFill>
                <a:latin typeface="Andalus" pitchFamily="2" charset="-78"/>
              </a:rPr>
            </a:br>
            <a:r>
              <a:rPr lang="sv-SE" sz="3600">
                <a:solidFill>
                  <a:srgbClr val="008000"/>
                </a:solidFill>
                <a:latin typeface="Andalus" pitchFamily="2" charset="-78"/>
              </a:rPr>
              <a:t>Energía Hidrotérmica</a:t>
            </a:r>
            <a:br>
              <a:rPr lang="sv-SE" sz="3600">
                <a:solidFill>
                  <a:srgbClr val="008000"/>
                </a:solidFill>
                <a:latin typeface="Andalus" pitchFamily="2" charset="-78"/>
              </a:rPr>
            </a:br>
            <a:endParaRPr lang="en-US" sz="3600">
              <a:solidFill>
                <a:srgbClr val="008000"/>
              </a:solidFill>
              <a:latin typeface="Andalus" pitchFamily="2" charset="-78"/>
            </a:endParaRPr>
          </a:p>
        </p:txBody>
      </p:sp>
      <p:pic>
        <p:nvPicPr>
          <p:cNvPr id="104460" name="Picture 12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vattenfall"/>
          <p:cNvPicPr>
            <a:picLocks noChangeAspect="1" noChangeArrowheads="1"/>
          </p:cNvPicPr>
          <p:nvPr/>
        </p:nvPicPr>
        <p:blipFill>
          <a:blip r:embed="rId3" cstate="print"/>
          <a:srcRect b="2153"/>
          <a:stretch>
            <a:fillRect/>
          </a:stretch>
        </p:blipFill>
        <p:spPr bwMode="auto">
          <a:xfrm>
            <a:off x="5421313" y="0"/>
            <a:ext cx="3722687" cy="5526088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Propósitos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7538" y="1512888"/>
            <a:ext cx="6740525" cy="4114800"/>
          </a:xfrm>
        </p:spPr>
        <p:txBody>
          <a:bodyPr/>
          <a:lstStyle/>
          <a:p>
            <a:pPr marL="0" indent="0">
              <a:buFont typeface="Webdings" pitchFamily="18" charset="2"/>
              <a:buNone/>
              <a:tabLst>
                <a:tab pos="193675" algn="l"/>
              </a:tabLst>
            </a:pPr>
            <a:r>
              <a:rPr lang="sv-SE"/>
              <a:t>La Energías Geotérmicas  crean nuevas soluciones energéticas de forma efectiva, segura y amigables al medio ambiente.</a:t>
            </a:r>
          </a:p>
          <a:p>
            <a:pPr marL="0" indent="0">
              <a:buFont typeface="Webdings" pitchFamily="18" charset="2"/>
              <a:buNone/>
              <a:tabLst>
                <a:tab pos="193675" algn="l"/>
              </a:tabLst>
            </a:pPr>
            <a:endParaRPr lang="sv-SE"/>
          </a:p>
          <a:p>
            <a:pPr marL="0" indent="0">
              <a:buFont typeface="Webdings" pitchFamily="18" charset="2"/>
              <a:buNone/>
              <a:tabLst>
                <a:tab pos="193675" algn="l"/>
              </a:tabLst>
            </a:pPr>
            <a:r>
              <a:rPr lang="sv-SE"/>
              <a:t>Usando recursos naturales que de otra forma se desperdician.</a:t>
            </a:r>
          </a:p>
          <a:p>
            <a:pPr marL="0" indent="0">
              <a:buFont typeface="Webdings" pitchFamily="18" charset="2"/>
              <a:buNone/>
              <a:tabLst>
                <a:tab pos="193675" algn="l"/>
              </a:tabLst>
            </a:pPr>
            <a:endParaRPr lang="sv-SE"/>
          </a:p>
          <a:p>
            <a:pPr marL="0" indent="0">
              <a:buFont typeface="Webdings" pitchFamily="18" charset="2"/>
              <a:buNone/>
              <a:tabLst>
                <a:tab pos="193675" algn="l"/>
              </a:tabLst>
            </a:pPr>
            <a:r>
              <a:rPr lang="sv-SE"/>
              <a:t>El calor o frío debe ser brindado de forma segura , limpia y cómoda para nuestros clientes.</a:t>
            </a:r>
          </a:p>
        </p:txBody>
      </p:sp>
      <p:pic>
        <p:nvPicPr>
          <p:cNvPr id="33803" name="Picture 11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Nuestra Visión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36750" y="1792288"/>
            <a:ext cx="6477000" cy="4114800"/>
          </a:xfrm>
        </p:spPr>
        <p:txBody>
          <a:bodyPr/>
          <a:lstStyle/>
          <a:p>
            <a:pPr marL="0" indent="0" defTabSz="762000">
              <a:spcBef>
                <a:spcPct val="95000"/>
              </a:spcBef>
              <a:buFont typeface="Webdings" pitchFamily="18" charset="2"/>
              <a:buNone/>
            </a:pPr>
            <a:r>
              <a:rPr lang="sv-SE"/>
              <a:t>Las energías renovables ofrecen soluciones energéticas que son atractivas y duraderas.</a:t>
            </a:r>
          </a:p>
          <a:p>
            <a:pPr marL="0" indent="0" defTabSz="762000">
              <a:spcBef>
                <a:spcPct val="95000"/>
              </a:spcBef>
              <a:buFont typeface="Webdings" pitchFamily="18" charset="2"/>
              <a:buNone/>
            </a:pPr>
            <a:r>
              <a:rPr lang="sv-SE"/>
              <a:t>Las energías renovables son las alternativas energéticas más favorables del mercado.</a:t>
            </a:r>
          </a:p>
          <a:p>
            <a:pPr marL="0" indent="0" defTabSz="762000">
              <a:spcBef>
                <a:spcPct val="95000"/>
              </a:spcBef>
              <a:buFont typeface="Webdings" pitchFamily="18" charset="2"/>
              <a:buNone/>
            </a:pPr>
            <a:r>
              <a:rPr lang="sv-SE"/>
              <a:t>Las energías renovables ayudan a obtener un aire limpio donde vivimos.</a:t>
            </a:r>
          </a:p>
          <a:p>
            <a:pPr marL="0" indent="0" defTabSz="762000">
              <a:spcBef>
                <a:spcPct val="95000"/>
              </a:spcBef>
              <a:buFont typeface="Webdings" pitchFamily="18" charset="2"/>
              <a:buNone/>
            </a:pPr>
            <a:r>
              <a:rPr lang="sv-SE"/>
              <a:t>Le damos a la sociedad las herramientas para una correcta elección.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0" y="1800225"/>
            <a:ext cx="1920875" cy="441325"/>
          </a:xfrm>
          <a:prstGeom prst="rightArrow">
            <a:avLst>
              <a:gd name="adj1" fmla="val 100000"/>
              <a:gd name="adj2" fmla="val 78768"/>
            </a:avLst>
          </a:prstGeom>
          <a:gradFill rotWithShape="1">
            <a:gsLst>
              <a:gs pos="0">
                <a:schemeClr val="bg1">
                  <a:alpha val="25000"/>
                </a:schemeClr>
              </a:gs>
              <a:gs pos="100000">
                <a:srgbClr val="4DA50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21517" name="Picture 13" descr="ab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0" y="2792413"/>
            <a:ext cx="1920875" cy="441325"/>
          </a:xfrm>
          <a:prstGeom prst="rightArrow">
            <a:avLst>
              <a:gd name="adj1" fmla="val 100000"/>
              <a:gd name="adj2" fmla="val 78768"/>
            </a:avLst>
          </a:prstGeom>
          <a:gradFill rotWithShape="1">
            <a:gsLst>
              <a:gs pos="0">
                <a:schemeClr val="bg1">
                  <a:alpha val="25000"/>
                </a:schemeClr>
              </a:gs>
              <a:gs pos="100000">
                <a:srgbClr val="4DA50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0" y="3770313"/>
            <a:ext cx="1920875" cy="441325"/>
          </a:xfrm>
          <a:prstGeom prst="rightArrow">
            <a:avLst>
              <a:gd name="adj1" fmla="val 100000"/>
              <a:gd name="adj2" fmla="val 78768"/>
            </a:avLst>
          </a:prstGeom>
          <a:gradFill rotWithShape="1">
            <a:gsLst>
              <a:gs pos="0">
                <a:schemeClr val="bg1">
                  <a:alpha val="25000"/>
                </a:schemeClr>
              </a:gs>
              <a:gs pos="100000">
                <a:srgbClr val="4DA50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0" y="4759325"/>
            <a:ext cx="1920875" cy="441325"/>
          </a:xfrm>
          <a:prstGeom prst="rightArrow">
            <a:avLst>
              <a:gd name="adj1" fmla="val 100000"/>
              <a:gd name="adj2" fmla="val 78768"/>
            </a:avLst>
          </a:prstGeom>
          <a:gradFill rotWithShape="1">
            <a:gsLst>
              <a:gs pos="0">
                <a:schemeClr val="bg1">
                  <a:alpha val="25000"/>
                </a:schemeClr>
              </a:gs>
              <a:gs pos="100000">
                <a:srgbClr val="4DA50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Nuestro Proyecto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2895600"/>
            <a:ext cx="6172200" cy="2667000"/>
          </a:xfrm>
        </p:spPr>
        <p:txBody>
          <a:bodyPr/>
          <a:lstStyle/>
          <a:p>
            <a:pPr marL="0" indent="360363" defTabSz="762000">
              <a:lnSpc>
                <a:spcPct val="90000"/>
              </a:lnSpc>
            </a:pPr>
            <a:r>
              <a:rPr lang="sv-SE"/>
              <a:t>Soluciones integrales</a:t>
            </a:r>
          </a:p>
          <a:p>
            <a:pPr marL="0" indent="360363" defTabSz="762000">
              <a:lnSpc>
                <a:spcPct val="90000"/>
              </a:lnSpc>
            </a:pPr>
            <a:r>
              <a:rPr lang="sv-SE"/>
              <a:t>Venta y garantías</a:t>
            </a:r>
          </a:p>
          <a:p>
            <a:pPr marL="0" indent="360363" defTabSz="762000">
              <a:lnSpc>
                <a:spcPct val="90000"/>
              </a:lnSpc>
            </a:pPr>
            <a:r>
              <a:rPr lang="sv-SE"/>
              <a:t>Recomendaciones de uso y diseño</a:t>
            </a:r>
          </a:p>
          <a:p>
            <a:pPr marL="0" indent="360363" defTabSz="762000">
              <a:lnSpc>
                <a:spcPct val="90000"/>
              </a:lnSpc>
            </a:pPr>
            <a:r>
              <a:rPr lang="sv-SE"/>
              <a:t>Instalación y mantención</a:t>
            </a:r>
          </a:p>
          <a:p>
            <a:pPr marL="0" indent="360363" defTabSz="762000">
              <a:lnSpc>
                <a:spcPct val="90000"/>
              </a:lnSpc>
              <a:buFont typeface="Webdings" pitchFamily="18" charset="2"/>
              <a:buNone/>
            </a:pPr>
            <a:endParaRPr lang="sv-SE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577013" y="4719638"/>
            <a:ext cx="304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00"/>
              </a:buClr>
            </a:pPr>
            <a:endParaRPr lang="sv-SE" sz="3200">
              <a:latin typeface="Arial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52463" y="1828800"/>
            <a:ext cx="8235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115000"/>
              <a:buFont typeface="Webdings" pitchFamily="18" charset="2"/>
              <a:buNone/>
            </a:pPr>
            <a:r>
              <a:rPr lang="sv-SE">
                <a:latin typeface="Verdana" pitchFamily="34" charset="0"/>
              </a:rPr>
              <a:t>Nosotros impulsamos y apoyamos el uso de las energías limpias y renovobles en nuestra sociedad mediante:</a:t>
            </a:r>
          </a:p>
        </p:txBody>
      </p:sp>
      <p:pic>
        <p:nvPicPr>
          <p:cNvPr id="19466" name="Picture 10" descr="ab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60900" y="2759075"/>
            <a:ext cx="4483100" cy="2378075"/>
          </a:xfrm>
        </p:spPr>
        <p:txBody>
          <a:bodyPr/>
          <a:lstStyle/>
          <a:p>
            <a:pPr marL="288925" indent="-288925" defTabSz="762000"/>
            <a:r>
              <a:rPr lang="sv-SE" sz="2000"/>
              <a:t>Usa la energía Natural Renovable </a:t>
            </a:r>
          </a:p>
          <a:p>
            <a:pPr marL="288925" indent="-288925" defTabSz="762000"/>
            <a:r>
              <a:rPr lang="sv-SE" sz="2000"/>
              <a:t>Futuro comercial</a:t>
            </a:r>
          </a:p>
          <a:p>
            <a:pPr marL="288925" indent="-288925" defTabSz="762000"/>
            <a:r>
              <a:rPr lang="sv-SE" sz="2000"/>
              <a:t>Bajos costos de operación</a:t>
            </a:r>
          </a:p>
          <a:p>
            <a:pPr marL="288925" indent="-288925" defTabSz="762000"/>
            <a:r>
              <a:rPr lang="sv-SE" sz="2000"/>
              <a:t>Ahorro energético insuperable</a:t>
            </a:r>
            <a:r>
              <a:rPr lang="en-US" sz="2000"/>
              <a:t> </a:t>
            </a:r>
          </a:p>
          <a:p>
            <a:pPr marL="288925" indent="-288925" defTabSz="762000"/>
            <a:r>
              <a:rPr lang="en-US" sz="2000"/>
              <a:t>No contamina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2703513"/>
            <a:ext cx="4475163" cy="2643187"/>
          </a:xfrm>
        </p:spPr>
        <p:txBody>
          <a:bodyPr/>
          <a:lstStyle/>
          <a:p>
            <a:pPr marL="234950" indent="-234950" defTabSz="762000"/>
            <a:r>
              <a:rPr lang="sv-SE" sz="2000"/>
              <a:t>Simple, Segura y Fiable</a:t>
            </a:r>
          </a:p>
          <a:p>
            <a:pPr marL="234950" indent="-234950" defTabSz="762000"/>
            <a:r>
              <a:rPr lang="sv-SE" sz="2000"/>
              <a:t>Sin preocupación</a:t>
            </a:r>
          </a:p>
          <a:p>
            <a:pPr marL="234950" indent="-234950" defTabSz="762000"/>
            <a:r>
              <a:rPr lang="sv-SE" sz="2000"/>
              <a:t>Acequible</a:t>
            </a:r>
          </a:p>
          <a:p>
            <a:pPr marL="234950" indent="-234950" defTabSz="762000"/>
            <a:r>
              <a:rPr lang="sv-SE" sz="2000"/>
              <a:t>Flexible</a:t>
            </a:r>
          </a:p>
          <a:p>
            <a:pPr marL="234950" indent="-234950" defTabSz="762000"/>
            <a:r>
              <a:rPr lang="sv-SE" sz="2000"/>
              <a:t>Mejora el medio ambiente</a:t>
            </a:r>
            <a:endParaRPr lang="en-US" sz="200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80425" cy="2032000"/>
          </a:xfrm>
        </p:spPr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Usar Energías Geotérmicas</a:t>
            </a:r>
            <a:br>
              <a:rPr lang="sv-SE" sz="4000">
                <a:solidFill>
                  <a:srgbClr val="008000"/>
                </a:solidFill>
                <a:latin typeface="Andalus" pitchFamily="2" charset="-78"/>
              </a:rPr>
            </a:br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es usar Energías Ronovables</a:t>
            </a:r>
            <a:br>
              <a:rPr lang="sv-SE">
                <a:solidFill>
                  <a:srgbClr val="008000"/>
                </a:solidFill>
              </a:rPr>
            </a:br>
            <a:br>
              <a:rPr lang="sv-SE">
                <a:solidFill>
                  <a:srgbClr val="008000"/>
                </a:solidFill>
              </a:rPr>
            </a:br>
            <a:r>
              <a:rPr lang="sv-SE" sz="2200">
                <a:solidFill>
                  <a:srgbClr val="008000"/>
                </a:solidFill>
                <a:latin typeface="Andalus" pitchFamily="2" charset="-78"/>
              </a:rPr>
              <a:t>– una atractiva fuente de calor!</a:t>
            </a:r>
            <a:endParaRPr lang="en-US" sz="2200">
              <a:solidFill>
                <a:srgbClr val="008000"/>
              </a:solidFill>
              <a:latin typeface="Andalus" pitchFamily="2" charset="-78"/>
            </a:endParaRPr>
          </a:p>
        </p:txBody>
      </p:sp>
      <p:pic>
        <p:nvPicPr>
          <p:cNvPr id="23562" name="Picture 10" descr="ab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arn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6900"/>
            <a:ext cx="4959350" cy="62865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La historia y dessarrollo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22475" y="1571625"/>
            <a:ext cx="7121525" cy="4114800"/>
          </a:xfrm>
        </p:spPr>
        <p:txBody>
          <a:bodyPr/>
          <a:lstStyle/>
          <a:p>
            <a:r>
              <a:rPr lang="en-US"/>
              <a:t>Producción de frío y calor por Carnot 1824.</a:t>
            </a:r>
          </a:p>
          <a:p>
            <a:r>
              <a:rPr lang="en-US"/>
              <a:t>Kelvin introduce el concepto de bombas de calor en 1852.</a:t>
            </a:r>
          </a:p>
          <a:p>
            <a:r>
              <a:rPr lang="en-US"/>
              <a:t>Primer sistema consrtruido por Electrolux 1927</a:t>
            </a:r>
          </a:p>
          <a:p>
            <a:r>
              <a:rPr lang="en-US"/>
              <a:t>York crea un sistema computarizado en 1976</a:t>
            </a:r>
          </a:p>
          <a:p>
            <a:r>
              <a:rPr lang="en-US"/>
              <a:t>Alzas de combustibles</a:t>
            </a:r>
          </a:p>
          <a:p>
            <a:r>
              <a:rPr lang="en-US"/>
              <a:t>Preocupación por el medio Ambiente</a:t>
            </a:r>
          </a:p>
          <a:p>
            <a:r>
              <a:rPr lang="en-US"/>
              <a:t>Desarrollo explosivo en 1995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7416" name="Picture 8" descr="abe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0" name="Picture 8" descr="ab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725" y="233363"/>
            <a:ext cx="7772400" cy="1143000"/>
          </a:xfrm>
        </p:spPr>
        <p:txBody>
          <a:bodyPr/>
          <a:lstStyle/>
          <a:p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Cómo funciona?</a:t>
            </a:r>
            <a:endParaRPr lang="en-US" sz="4000">
              <a:solidFill>
                <a:srgbClr val="008000"/>
              </a:solidFill>
              <a:latin typeface="Andalus" pitchFamily="2" charset="-7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9563" y="4186238"/>
            <a:ext cx="7739062" cy="2503487"/>
          </a:xfrm>
        </p:spPr>
        <p:txBody>
          <a:bodyPr/>
          <a:lstStyle/>
          <a:p>
            <a:pPr algn="l"/>
            <a:r>
              <a:rPr lang="sv-SE"/>
              <a:t>Las equipos Areo/Hidro/geotérmicos extraen el calor del aire, de la tierra o del agua y lo transfiere al interior de la vivienda en forma de calefacción y agua caliente, ofreciendo así un rendimiento y ahorro energético insuperable. </a:t>
            </a:r>
          </a:p>
        </p:txBody>
      </p:sp>
      <p:pic>
        <p:nvPicPr>
          <p:cNvPr id="105478" name="Picture 6" descr="alla3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" y="873125"/>
            <a:ext cx="8177213" cy="26908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8" name="Picture 24" descr="f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2682875"/>
            <a:ext cx="3598863" cy="3267075"/>
          </a:xfrm>
          <a:prstGeom prst="rect">
            <a:avLst/>
          </a:prstGeom>
          <a:noFill/>
        </p:spPr>
      </p:pic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>
                <a:solidFill>
                  <a:srgbClr val="008000"/>
                </a:solidFill>
                <a:latin typeface="Andalus" pitchFamily="2" charset="-78"/>
              </a:rPr>
              <a:t>La mejor alternativa</a:t>
            </a:r>
            <a:br>
              <a:rPr lang="en-GB" sz="4000">
                <a:solidFill>
                  <a:srgbClr val="008000"/>
                </a:solidFill>
                <a:latin typeface="Andalus" pitchFamily="2" charset="-78"/>
              </a:rPr>
            </a:br>
            <a:endParaRPr lang="en-US" sz="4000">
              <a:solidFill>
                <a:srgbClr val="008000"/>
              </a:solidFill>
              <a:latin typeface="Andalus" pitchFamily="2" charset="-78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533525"/>
            <a:ext cx="7772400" cy="4114800"/>
          </a:xfrm>
        </p:spPr>
        <p:txBody>
          <a:bodyPr/>
          <a:lstStyle/>
          <a:p>
            <a:endParaRPr lang="sv-SE" sz="3100"/>
          </a:p>
          <a:p>
            <a:endParaRPr lang="sv-SE"/>
          </a:p>
          <a:p>
            <a:pPr>
              <a:buFont typeface="Webdings" pitchFamily="18" charset="2"/>
              <a:buNone/>
            </a:pPr>
            <a:endParaRPr lang="sv-SE"/>
          </a:p>
          <a:p>
            <a:pPr>
              <a:buFont typeface="Webdings" pitchFamily="18" charset="2"/>
              <a:buNone/>
            </a:pPr>
            <a:endParaRPr lang="en-US"/>
          </a:p>
        </p:txBody>
      </p:sp>
      <p:pic>
        <p:nvPicPr>
          <p:cNvPr id="36900" name="Picture 36" descr="g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1412875" cy="1568450"/>
          </a:xfrm>
          <a:prstGeom prst="rect">
            <a:avLst/>
          </a:prstGeom>
          <a:noFill/>
        </p:spPr>
      </p:pic>
      <p:pic>
        <p:nvPicPr>
          <p:cNvPr id="36901" name="Picture 37" descr="dies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938" y="3140075"/>
            <a:ext cx="1452562" cy="1547813"/>
          </a:xfrm>
          <a:prstGeom prst="rect">
            <a:avLst/>
          </a:prstGeom>
          <a:noFill/>
        </p:spPr>
      </p:pic>
      <p:pic>
        <p:nvPicPr>
          <p:cNvPr id="36902" name="Picture 38" descr="leñ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375" y="530225"/>
            <a:ext cx="1443038" cy="1571625"/>
          </a:xfrm>
          <a:prstGeom prst="rect">
            <a:avLst/>
          </a:prstGeom>
          <a:noFill/>
        </p:spPr>
      </p:pic>
      <p:pic>
        <p:nvPicPr>
          <p:cNvPr id="36903" name="Picture 39" descr="lu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850" y="4540250"/>
            <a:ext cx="1374775" cy="1641475"/>
          </a:xfrm>
          <a:prstGeom prst="rect">
            <a:avLst/>
          </a:prstGeom>
          <a:noFill/>
        </p:spPr>
      </p:pic>
      <p:pic>
        <p:nvPicPr>
          <p:cNvPr id="36906" name="Picture 42" descr="blogg?ShowFile&amp;image=12682068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1363" y="1227138"/>
            <a:ext cx="2735262" cy="1114425"/>
          </a:xfrm>
          <a:prstGeom prst="rect">
            <a:avLst/>
          </a:prstGeom>
          <a:noFill/>
        </p:spPr>
      </p:pic>
      <p:pic>
        <p:nvPicPr>
          <p:cNvPr id="36913" name="Picture 49" descr="abej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9138" y="5237163"/>
            <a:ext cx="2074862" cy="16208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860A8"/>
      </a:dk2>
      <a:lt2>
        <a:srgbClr val="808080"/>
      </a:lt2>
      <a:accent1>
        <a:srgbClr val="358FC0"/>
      </a:accent1>
      <a:accent2>
        <a:srgbClr val="0860A8"/>
      </a:accent2>
      <a:accent3>
        <a:srgbClr val="FFFFFF"/>
      </a:accent3>
      <a:accent4>
        <a:srgbClr val="000000"/>
      </a:accent4>
      <a:accent5>
        <a:srgbClr val="AEC6DC"/>
      </a:accent5>
      <a:accent6>
        <a:srgbClr val="065698"/>
      </a:accent6>
      <a:hlink>
        <a:srgbClr val="FF5900"/>
      </a:hlink>
      <a:folHlink>
        <a:srgbClr val="E600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581</Words>
  <Application>Microsoft Office PowerPoint</Application>
  <PresentationFormat>On-screen Show (4:3)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Andalus</vt:lpstr>
      <vt:lpstr>Arial</vt:lpstr>
      <vt:lpstr>Arial Unicode MS</vt:lpstr>
      <vt:lpstr>Times New Roman</vt:lpstr>
      <vt:lpstr>Verdana</vt:lpstr>
      <vt:lpstr>Webdings</vt:lpstr>
      <vt:lpstr>Default Design</vt:lpstr>
      <vt:lpstr>PowerPoint Presentation</vt:lpstr>
      <vt:lpstr>Energía Geotérmica   Energía Aerotérmica   Energía Hidrotérmica </vt:lpstr>
      <vt:lpstr>Propósitos</vt:lpstr>
      <vt:lpstr>Nuestra Visión</vt:lpstr>
      <vt:lpstr>Nuestro Proyecto</vt:lpstr>
      <vt:lpstr>Usar Energías Geotérmicas es usar Energías Ronovables  – una atractiva fuente de calor!</vt:lpstr>
      <vt:lpstr>La historia y dessarrollo</vt:lpstr>
      <vt:lpstr>Cómo funciona?</vt:lpstr>
      <vt:lpstr>La mejor alternativa </vt:lpstr>
      <vt:lpstr>La opinión de nuestros clientes:</vt:lpstr>
      <vt:lpstr>Preguntas sobre nuestros equipos</vt:lpstr>
      <vt:lpstr>Nuestros equipos</vt:lpstr>
      <vt:lpstr>La mejor ayuda a nuestro medio ambiente</vt:lpstr>
      <vt:lpstr>Todo el planeta es favorecido !</vt:lpstr>
      <vt:lpstr>Resumen</vt:lpstr>
      <vt:lpstr>Instalaciones</vt:lpstr>
      <vt:lpstr>Aplicación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Mauricio Escarate</dc:creator>
  <cp:lastModifiedBy>Mauricio Escarate</cp:lastModifiedBy>
  <cp:revision>197</cp:revision>
  <dcterms:created xsi:type="dcterms:W3CDTF">1601-01-01T00:00:00Z</dcterms:created>
  <dcterms:modified xsi:type="dcterms:W3CDTF">2022-08-01T23:07:11Z</dcterms:modified>
</cp:coreProperties>
</file>